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sldIdLst>
    <p:sldId id="437" r:id="rId2"/>
    <p:sldId id="407" r:id="rId3"/>
    <p:sldId id="408" r:id="rId4"/>
    <p:sldId id="414" r:id="rId5"/>
    <p:sldId id="411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42" r:id="rId14"/>
    <p:sldId id="443" r:id="rId15"/>
    <p:sldId id="418" r:id="rId16"/>
    <p:sldId id="419" r:id="rId17"/>
    <p:sldId id="420" r:id="rId18"/>
    <p:sldId id="430" r:id="rId19"/>
    <p:sldId id="431" r:id="rId20"/>
    <p:sldId id="421" r:id="rId21"/>
    <p:sldId id="422" r:id="rId22"/>
    <p:sldId id="432" r:id="rId23"/>
    <p:sldId id="441" r:id="rId24"/>
    <p:sldId id="423" r:id="rId25"/>
    <p:sldId id="424" r:id="rId26"/>
    <p:sldId id="425" r:id="rId27"/>
    <p:sldId id="332" r:id="rId28"/>
    <p:sldId id="427" r:id="rId29"/>
    <p:sldId id="438" r:id="rId30"/>
    <p:sldId id="440" r:id="rId31"/>
    <p:sldId id="426" r:id="rId32"/>
    <p:sldId id="439" r:id="rId33"/>
    <p:sldId id="429" r:id="rId34"/>
    <p:sldId id="434" r:id="rId3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-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>
      <p:cViewPr varScale="1">
        <p:scale>
          <a:sx n="109" d="100"/>
          <a:sy n="109" d="100"/>
        </p:scale>
        <p:origin x="654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22811-C5C6-42D2-A409-F8556720C93F}" type="datetimeFigureOut">
              <a:rPr lang="uk-UA" smtClean="0"/>
              <a:pPr/>
              <a:t>09.10.2020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68688-711B-4328-ACFB-54B46FA90133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68688-711B-4328-ACFB-54B46FA90133}" type="slidenum">
              <a:rPr lang="uk-UA" smtClean="0"/>
              <a:pPr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246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6B0D-6115-4D7C-8040-9C8E2349BB6E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367BA-0A39-4DE2-BFC3-D5290044365E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6A67F-6C29-47DC-AF8A-FDB3C787DF70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7D9C5-7FF1-434F-B56E-9BAD559744E9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0FC9-DE63-476B-A1A9-BE934D9049F8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460F-86E2-4DF6-9D0F-12F5005CF375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715E-DDCD-4267-B0A5-2918B6F6768A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9842C-EB2D-4EBB-A272-2F6A49D9794D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6F091-B700-4B52-99AC-85D0FD94D904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DFABA-3811-4634-B803-2EAC4CD0063B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EA25E-F88E-463A-A119-D1E55A881002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8ED03-0080-49A2-B709-7DA4ACB3A1C3}" type="datetime1">
              <a:rPr lang="uk-UA" smtClean="0"/>
              <a:pPr/>
              <a:t>09.10.2020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AA22-90B4-448C-8B6B-C699140D38B9}" type="slidenum">
              <a:rPr lang="uk-UA" smtClean="0"/>
              <a:pPr/>
              <a:t>‹#›</a:t>
            </a:fld>
            <a:endParaRPr lang="uk-U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bank.gov.ua/ua/open-data/api-dev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earn.javascript.ru/set-map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.javascript.ru/map-set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uk.wikipedia.org/wiki/&#1040;&#1083;&#1075;&#1086;&#1088;&#1080;&#1090;&#1084;_&#1051;&#1091;&#1085;&#1072;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643335"/>
            <a:ext cx="12192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dirty="0" smtClean="0">
                <a:solidFill>
                  <a:schemeClr val="bg1"/>
                </a:solidFill>
                <a:latin typeface="+mj-lt"/>
              </a:rPr>
              <a:t>Коллекции в </a:t>
            </a:r>
            <a:r>
              <a:rPr lang="en-US" sz="4400" b="1" dirty="0" smtClean="0">
                <a:solidFill>
                  <a:schemeClr val="bg1"/>
                </a:solidFill>
                <a:latin typeface="+mj-lt"/>
              </a:rPr>
              <a:t>JavaScript</a:t>
            </a:r>
            <a:endParaRPr lang="uk-UA" sz="4400" b="1" dirty="0">
              <a:solidFill>
                <a:srgbClr val="FFFF00"/>
              </a:solidFill>
              <a:latin typeface="+mj-lt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1" y="5684704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 dirty="0" smtClean="0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48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 smtClean="0"/>
              <a:t>Оператор </a:t>
            </a:r>
            <a:r>
              <a:rPr lang="ru-RU" sz="6000" b="1" dirty="0" smtClean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 smtClean="0"/>
              <a:t>(</a:t>
            </a:r>
            <a:r>
              <a:rPr lang="en-US" sz="4000" b="1" dirty="0" err="1" smtClean="0">
                <a:solidFill>
                  <a:srgbClr val="FFFF00"/>
                </a:solidFill>
              </a:rPr>
              <a:t>spead</a:t>
            </a:r>
            <a:r>
              <a:rPr lang="en-US" sz="4000" b="1" dirty="0" smtClean="0"/>
              <a:t> </a:t>
            </a:r>
            <a:r>
              <a:rPr lang="ru-RU" sz="4000" b="1" dirty="0" smtClean="0"/>
              <a:t>оператор, оператор деструктуризации</a:t>
            </a:r>
            <a:r>
              <a:rPr lang="uk-UA" sz="4000" b="1" dirty="0" smtClean="0"/>
              <a:t>)</a:t>
            </a:r>
            <a:endParaRPr lang="uk-UA" sz="4000" b="1" dirty="0"/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Оператор … </a:t>
            </a:r>
            <a:r>
              <a:rPr lang="en-US" sz="3600" b="1" dirty="0" smtClean="0"/>
              <a:t>(spread </a:t>
            </a:r>
            <a:r>
              <a:rPr lang="ru-RU" sz="3600" b="1" dirty="0" smtClean="0"/>
              <a:t>оператор</a:t>
            </a:r>
            <a:r>
              <a:rPr lang="en-US" sz="3600" b="1" dirty="0" smtClean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/>
              <a:t>Оператор </a:t>
            </a:r>
            <a:r>
              <a:rPr lang="ru-RU" sz="2200" b="1" dirty="0" smtClean="0"/>
              <a:t>…</a:t>
            </a:r>
            <a:r>
              <a:rPr lang="ru-RU" sz="2200" dirty="0" smtClean="0"/>
              <a:t> (</a:t>
            </a:r>
            <a:r>
              <a:rPr lang="en-US" sz="2200" b="1" dirty="0" smtClean="0"/>
              <a:t>spread</a:t>
            </a:r>
            <a:r>
              <a:rPr lang="en-US" sz="2200" dirty="0" smtClean="0"/>
              <a:t> </a:t>
            </a:r>
            <a:r>
              <a:rPr lang="ru-RU" sz="2200" dirty="0" smtClean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  <a:endParaRPr lang="ru-RU" sz="22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</a:t>
            </a:r>
            <a:r>
              <a:rPr lang="en-US" sz="2400" b="1" dirty="0" smtClean="0">
                <a:hlinkClick r:id="rId2"/>
              </a:rPr>
              <a:t>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 smtClean="0"/>
              <a:t>Деструктуризация массива </a:t>
            </a:r>
            <a:r>
              <a:rPr lang="ru-RU" sz="2200" dirty="0" smtClean="0"/>
              <a:t>– способ извлечь элементы массива для присваивания их значений отдельным переменным.</a:t>
            </a:r>
            <a:endParaRPr lang="ru-RU" sz="22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 smtClean="0"/>
              <a:t>Немного практики </a:t>
            </a:r>
            <a:r>
              <a:rPr lang="en-US" sz="6000" b="1" dirty="0" smtClean="0"/>
              <a:t>#</a:t>
            </a:r>
            <a:r>
              <a:rPr lang="en-US" sz="6000" b="1" dirty="0"/>
              <a:t>1</a:t>
            </a:r>
            <a:endParaRPr lang="en-US" sz="6000" b="1" dirty="0" smtClean="0"/>
          </a:p>
        </p:txBody>
      </p:sp>
    </p:spTree>
    <p:extLst>
      <p:ext uri="{BB962C8B-B14F-4D97-AF65-F5344CB8AC3E}">
        <p14:creationId xmlns:p14="http://schemas.microsoft.com/office/powerpoint/2010/main" val="171788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0848528" y="6258637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127448" y="198884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200" dirty="0" smtClean="0"/>
              <a:t>Задача: написать скрипт определяющая по номеру билета его «</a:t>
            </a:r>
            <a:r>
              <a:rPr lang="ru-RU" sz="3200" i="1" dirty="0" err="1" smtClean="0"/>
              <a:t>счастливость</a:t>
            </a:r>
            <a:r>
              <a:rPr lang="ru-RU" sz="3200" dirty="0" smtClean="0"/>
              <a:t>», т.е. если </a:t>
            </a:r>
            <a:r>
              <a:rPr lang="ru-RU" sz="3200" b="1" dirty="0" smtClean="0"/>
              <a:t>сумма</a:t>
            </a:r>
            <a:r>
              <a:rPr lang="ru-RU" sz="3200" dirty="0" smtClean="0"/>
              <a:t> первых 3 десятичных цифр равна </a:t>
            </a:r>
            <a:r>
              <a:rPr lang="ru-RU" sz="3200" b="1" dirty="0" smtClean="0"/>
              <a:t>сумме</a:t>
            </a:r>
            <a:r>
              <a:rPr lang="ru-RU" sz="3200" dirty="0" smtClean="0"/>
              <a:t> 3 последних десятичных цифр.</a:t>
            </a:r>
            <a:endParaRPr lang="ru-RU" sz="3200" dirty="0"/>
          </a:p>
        </p:txBody>
      </p:sp>
      <p:pic>
        <p:nvPicPr>
          <p:cNvPr id="2050" name="Picture 2" descr="Результат пошуку зображень за запитом билет трамвай днепр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217" y="1844824"/>
            <a:ext cx="2568347" cy="350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76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2</a:t>
            </a:r>
            <a:r>
              <a:rPr lang="ru-RU" sz="7200" b="1" dirty="0" smtClean="0"/>
              <a:t>. Ассоциативный массив </a:t>
            </a:r>
            <a:endParaRPr lang="en-US" sz="7200" b="1" dirty="0" smtClean="0"/>
          </a:p>
          <a:p>
            <a:pPr algn="ctr"/>
            <a:r>
              <a:rPr lang="en-US" sz="7200" b="1" dirty="0"/>
              <a:t>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Object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Базовые действия с объектом (ассоциативным массивом)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/>
              <a:t>Ассоциативный массив </a:t>
            </a:r>
            <a:r>
              <a:rPr lang="ru-RU" sz="2000" dirty="0" smtClean="0"/>
              <a:t>это также коллекция вида ключ-значение, но в отличии от массивов </a:t>
            </a:r>
            <a:r>
              <a:rPr lang="ru-RU" sz="2000" b="1" dirty="0" smtClean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 smtClean="0"/>
              <a:t>не число, а </a:t>
            </a:r>
            <a:r>
              <a:rPr lang="ru-RU" sz="2000" b="1" dirty="0" smtClean="0">
                <a:solidFill>
                  <a:srgbClr val="0070C0"/>
                </a:solidFill>
              </a:rPr>
              <a:t>строка</a:t>
            </a:r>
            <a:r>
              <a:rPr lang="ru-RU" sz="2000" dirty="0" smtClean="0"/>
              <a:t>. В </a:t>
            </a:r>
            <a:r>
              <a:rPr lang="en-US" sz="2000" dirty="0" smtClean="0"/>
              <a:t>JavaScript </a:t>
            </a:r>
            <a:r>
              <a:rPr lang="ru-RU" sz="2000" dirty="0" smtClean="0"/>
              <a:t>в качестве ассоциативных массивов выступают </a:t>
            </a:r>
            <a:r>
              <a:rPr lang="ru-RU" sz="2000" b="1" dirty="0" smtClean="0"/>
              <a:t>объекты </a:t>
            </a:r>
            <a:r>
              <a:rPr lang="ru-RU" sz="2000" dirty="0" smtClean="0"/>
              <a:t>(</a:t>
            </a:r>
            <a:r>
              <a:rPr lang="en-US" sz="2000" b="1" dirty="0" smtClean="0"/>
              <a:t>object</a:t>
            </a:r>
            <a:r>
              <a:rPr lang="en-US" sz="2000" dirty="0" smtClean="0"/>
              <a:t> </a:t>
            </a:r>
            <a:r>
              <a:rPr lang="ru-RU" sz="2000" dirty="0" smtClean="0"/>
              <a:t>- одноимённый тип данных</a:t>
            </a:r>
            <a:r>
              <a:rPr lang="en-US" sz="2000" dirty="0" smtClean="0"/>
              <a:t>)</a:t>
            </a:r>
            <a:r>
              <a:rPr lang="ru-RU" sz="2000" dirty="0" smtClean="0"/>
              <a:t>. Можно сказать также, что объекты в </a:t>
            </a:r>
            <a:r>
              <a:rPr lang="en-US" sz="2000" dirty="0" smtClean="0"/>
              <a:t>JavaScript </a:t>
            </a:r>
            <a:r>
              <a:rPr lang="ru-RU" sz="2000" dirty="0" smtClean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 smtClean="0"/>
              <a:t>деструктуризации</a:t>
            </a:r>
            <a:r>
              <a:rPr lang="ru-RU" sz="2000" dirty="0" smtClean="0"/>
              <a:t>. Понятие длинны (</a:t>
            </a:r>
            <a:r>
              <a:rPr lang="en-US" sz="2000" b="1" dirty="0" smtClean="0"/>
              <a:t>length</a:t>
            </a:r>
            <a:r>
              <a:rPr lang="ru-RU" sz="2000" dirty="0" smtClean="0"/>
              <a:t>)</a:t>
            </a:r>
            <a:r>
              <a:rPr lang="en-US" sz="2000" dirty="0" smtClean="0"/>
              <a:t> </a:t>
            </a:r>
            <a:r>
              <a:rPr lang="ru-RU" sz="2000" dirty="0" smtClean="0"/>
              <a:t>и последовательности элементов в ассоциативных массивах не применяется.  </a:t>
            </a:r>
            <a:endParaRPr lang="ru-RU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4"/>
              </a:rPr>
              <a:t>https</a:t>
            </a:r>
            <a:r>
              <a:rPr lang="en-US" sz="2400" b="1" dirty="0">
                <a:hlinkClick r:id="rId4"/>
              </a:rPr>
              <a:t>://</a:t>
            </a:r>
            <a:r>
              <a:rPr lang="en-US" sz="2400" b="1" dirty="0" smtClean="0">
                <a:hlinkClick r:id="rId4"/>
              </a:rPr>
              <a:t>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 smtClean="0"/>
              <a:t>Объект</a:t>
            </a:r>
            <a:r>
              <a:rPr lang="en-US" sz="3600" b="1" dirty="0" smtClean="0"/>
              <a:t> -</a:t>
            </a:r>
            <a:r>
              <a:rPr lang="ru-RU" sz="3600" b="1" dirty="0" smtClean="0"/>
              <a:t> ссылочная структура</a:t>
            </a:r>
            <a:endParaRPr lang="ru-RU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 smtClean="0"/>
              <a:t> </a:t>
            </a:r>
            <a:r>
              <a:rPr lang="ru-RU" sz="2200" dirty="0" smtClean="0"/>
              <a:t>необходимо создать копию объекта, то помочь может оператор </a:t>
            </a:r>
            <a:r>
              <a:rPr lang="ru-RU" sz="2200" b="1" dirty="0" smtClean="0"/>
              <a:t>…</a:t>
            </a:r>
            <a:r>
              <a:rPr lang="ru-RU" sz="2200" dirty="0" smtClean="0"/>
              <a:t> или же метод </a:t>
            </a:r>
            <a:r>
              <a:rPr lang="en-US" sz="2200" b="1" dirty="0" err="1" smtClean="0"/>
              <a:t>Object.assign</a:t>
            </a:r>
            <a:r>
              <a:rPr lang="en-US" sz="2200" b="1" dirty="0" smtClean="0"/>
              <a:t>(…)</a:t>
            </a:r>
            <a:r>
              <a:rPr lang="en-US" sz="2200" dirty="0" smtClean="0"/>
              <a:t>.</a:t>
            </a:r>
            <a:r>
              <a:rPr lang="ru-RU" sz="2200" dirty="0" smtClean="0"/>
              <a:t>   </a:t>
            </a:r>
            <a:endParaRPr lang="ru-RU" sz="22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 smtClean="0">
                <a:hlinkClick r:id="rId4"/>
              </a:rPr>
              <a:t>https</a:t>
            </a:r>
            <a:r>
              <a:rPr lang="en-US" sz="2400" b="1" dirty="0">
                <a:hlinkClick r:id="rId4"/>
              </a:rPr>
              <a:t>://</a:t>
            </a:r>
            <a:r>
              <a:rPr lang="en-US" sz="2400" b="1" dirty="0" smtClean="0">
                <a:hlinkClick r:id="rId4"/>
              </a:rPr>
              <a:t>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b="1" dirty="0" smtClean="0"/>
              <a:t>Немного практики</a:t>
            </a:r>
            <a:r>
              <a:rPr lang="en-US" sz="6600" b="1" dirty="0" smtClean="0"/>
              <a:t> </a:t>
            </a:r>
            <a:r>
              <a:rPr lang="en-US" sz="6600" b="1" dirty="0" smtClean="0"/>
              <a:t>#2</a:t>
            </a:r>
            <a:r>
              <a:rPr lang="ru-RU" sz="6600" b="1" dirty="0" smtClean="0"/>
              <a:t> </a:t>
            </a:r>
            <a:endParaRPr lang="en-US" sz="6600" b="1" dirty="0" smtClean="0"/>
          </a:p>
        </p:txBody>
      </p:sp>
    </p:spTree>
    <p:extLst>
      <p:ext uri="{BB962C8B-B14F-4D97-AF65-F5344CB8AC3E}">
        <p14:creationId xmlns:p14="http://schemas.microsoft.com/office/powerpoint/2010/main" val="18761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7488" y="2708920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/>
              <a:t>Задача: </a:t>
            </a:r>
            <a:r>
              <a:rPr lang="ru-RU" sz="3600" dirty="0" smtClean="0"/>
              <a:t>Вводится дата</a:t>
            </a:r>
            <a:r>
              <a:rPr lang="en-US" sz="3600" dirty="0" smtClean="0"/>
              <a:t> </a:t>
            </a:r>
            <a:r>
              <a:rPr lang="ru-RU" sz="3600" dirty="0" smtClean="0"/>
              <a:t>в формате </a:t>
            </a:r>
            <a:r>
              <a:rPr lang="it-IT" sz="3600" dirty="0" smtClean="0"/>
              <a:t>‘</a:t>
            </a:r>
            <a:r>
              <a:rPr lang="it-IT" sz="3600" b="1" dirty="0" smtClean="0">
                <a:solidFill>
                  <a:srgbClr val="00B050"/>
                </a:solidFill>
              </a:rPr>
              <a:t>YYYY-MM-DD</a:t>
            </a:r>
            <a:r>
              <a:rPr lang="it-IT" sz="3600" dirty="0" smtClean="0"/>
              <a:t>’</a:t>
            </a:r>
            <a:r>
              <a:rPr lang="uk-UA" sz="3600" dirty="0" smtClean="0"/>
              <a:t> (</a:t>
            </a:r>
            <a:r>
              <a:rPr lang="ru-RU" sz="3600" dirty="0" smtClean="0"/>
              <a:t>например</a:t>
            </a:r>
            <a:r>
              <a:rPr lang="uk-UA" sz="3600" dirty="0" smtClean="0"/>
              <a:t> </a:t>
            </a:r>
            <a:r>
              <a:rPr lang="en-US" sz="3600" dirty="0" smtClean="0"/>
              <a:t>‘</a:t>
            </a:r>
            <a:r>
              <a:rPr lang="uk-UA" sz="3600" b="1" dirty="0" smtClean="0">
                <a:solidFill>
                  <a:srgbClr val="0070C0"/>
                </a:solidFill>
              </a:rPr>
              <a:t>2019-05-20</a:t>
            </a:r>
            <a:r>
              <a:rPr lang="en-US" sz="3600" dirty="0" smtClean="0"/>
              <a:t>’</a:t>
            </a:r>
            <a:r>
              <a:rPr lang="uk-UA" sz="3600" dirty="0" smtClean="0"/>
              <a:t>)</a:t>
            </a:r>
            <a:r>
              <a:rPr lang="it-IT" sz="3600" dirty="0" smtClean="0"/>
              <a:t> </a:t>
            </a:r>
            <a:r>
              <a:rPr lang="ru-RU" sz="3600" dirty="0" smtClean="0"/>
              <a:t> необходимо преобразовать её в формат</a:t>
            </a:r>
            <a:r>
              <a:rPr lang="it-IT" sz="3600" dirty="0" smtClean="0"/>
              <a:t> ‘</a:t>
            </a:r>
            <a:r>
              <a:rPr lang="it-IT" sz="3600" b="1" dirty="0" smtClean="0">
                <a:solidFill>
                  <a:srgbClr val="0070C0"/>
                </a:solidFill>
              </a:rPr>
              <a:t>20 </a:t>
            </a:r>
            <a:r>
              <a:rPr lang="ru-RU" sz="3600" b="1" dirty="0" err="1" smtClean="0">
                <a:solidFill>
                  <a:srgbClr val="0070C0"/>
                </a:solidFill>
              </a:rPr>
              <a:t>травня</a:t>
            </a:r>
            <a:r>
              <a:rPr lang="ru-RU" sz="3600" b="1" dirty="0" smtClean="0">
                <a:solidFill>
                  <a:srgbClr val="0070C0"/>
                </a:solidFill>
              </a:rPr>
              <a:t> 2019 р.</a:t>
            </a:r>
            <a:r>
              <a:rPr lang="en-US" sz="3600" dirty="0" smtClean="0"/>
              <a:t>’</a:t>
            </a:r>
            <a:r>
              <a:rPr lang="ru-RU" sz="3600" dirty="0" smtClean="0"/>
              <a:t> 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Коллекции</a:t>
            </a:r>
          </a:p>
          <a:p>
            <a:pPr algn="ctr"/>
            <a:r>
              <a:rPr lang="ru-RU" sz="7200" b="1" dirty="0" smtClean="0"/>
              <a:t>(структуры данных)</a:t>
            </a:r>
            <a:br>
              <a:rPr lang="ru-RU" sz="7200" b="1" dirty="0" smtClean="0"/>
            </a:br>
            <a:r>
              <a:rPr lang="ru-RU" sz="7200" b="1" dirty="0" smtClean="0"/>
              <a:t> в </a:t>
            </a:r>
            <a:r>
              <a:rPr lang="en-US" sz="7200" b="1" dirty="0" smtClean="0"/>
              <a:t>JavaScript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347268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JSON </a:t>
            </a:r>
            <a:r>
              <a:rPr lang="en-US" sz="6000" dirty="0"/>
              <a:t>| JavaScript Object Notation</a:t>
            </a:r>
            <a:endParaRPr lang="uk-UA" sz="6000" dirty="0"/>
          </a:p>
        </p:txBody>
      </p:sp>
    </p:spTree>
    <p:extLst>
      <p:ext uri="{BB962C8B-B14F-4D97-AF65-F5344CB8AC3E}">
        <p14:creationId xmlns:p14="http://schemas.microsoft.com/office/powerpoint/2010/main" val="255561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JSON</a:t>
            </a:r>
            <a:r>
              <a:rPr lang="ru-RU" sz="3200" b="1" dirty="0"/>
              <a:t> (</a:t>
            </a:r>
            <a:r>
              <a:rPr lang="en-US" sz="3200" b="1" dirty="0"/>
              <a:t>JavaScript Object Notation)</a:t>
            </a:r>
            <a:endParaRPr lang="ru-RU" sz="3200" b="1" dirty="0"/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Для работы с форматом </a:t>
            </a:r>
            <a:r>
              <a:rPr lang="en-US" b="1" dirty="0" smtClean="0"/>
              <a:t>JSON</a:t>
            </a:r>
            <a:r>
              <a:rPr lang="en-US" dirty="0" smtClean="0"/>
              <a:t> </a:t>
            </a:r>
            <a:r>
              <a:rPr lang="ru-RU" dirty="0" smtClean="0"/>
              <a:t>у нас есть два методы: </a:t>
            </a:r>
            <a:r>
              <a:rPr lang="en-US" b="1" dirty="0" err="1" smtClean="0"/>
              <a:t>JSON.stringify</a:t>
            </a:r>
            <a:r>
              <a:rPr lang="en-US" b="1" dirty="0" smtClean="0"/>
              <a:t>(</a:t>
            </a:r>
            <a:r>
              <a:rPr lang="en-US" i="1" dirty="0" smtClean="0"/>
              <a:t>data</a:t>
            </a:r>
            <a:r>
              <a:rPr lang="en-US" b="1" dirty="0" smtClean="0"/>
              <a:t>)</a:t>
            </a:r>
            <a:r>
              <a:rPr lang="en-US" dirty="0" smtClean="0"/>
              <a:t> </a:t>
            </a:r>
            <a:r>
              <a:rPr lang="ru-RU" dirty="0" smtClean="0"/>
              <a:t>– который преобразует структуру данных в строковое представление, и метод </a:t>
            </a:r>
            <a:r>
              <a:rPr lang="en-US" b="1" dirty="0" err="1" smtClean="0"/>
              <a:t>JSON.parse</a:t>
            </a:r>
            <a:r>
              <a:rPr lang="en-US" b="1" dirty="0" smtClean="0"/>
              <a:t>(</a:t>
            </a:r>
            <a:r>
              <a:rPr lang="en-US" i="1" dirty="0" err="1" smtClean="0"/>
              <a:t>str</a:t>
            </a:r>
            <a:r>
              <a:rPr lang="en-US" b="1" dirty="0" smtClean="0"/>
              <a:t>)</a:t>
            </a:r>
            <a:r>
              <a:rPr lang="en-US" dirty="0" smtClean="0"/>
              <a:t> </a:t>
            </a:r>
            <a:r>
              <a:rPr lang="ru-RU" dirty="0" smtClean="0"/>
              <a:t>который делает обратное действие.  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24605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>
                <a:hlinkClick r:id="rId4"/>
              </a:rPr>
              <a:t>https://</a:t>
            </a:r>
            <a:r>
              <a:rPr lang="en-US" sz="2400" b="1" dirty="0" smtClean="0">
                <a:hlinkClick r:id="rId4"/>
              </a:rPr>
              <a:t>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1480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r>
              <a:rPr lang="en-US" sz="3200" b="1" dirty="0" err="1" smtClean="0">
                <a:solidFill>
                  <a:srgbClr val="00B050"/>
                </a:solidFill>
              </a:rPr>
              <a:t>WebAPI</a:t>
            </a:r>
            <a:r>
              <a:rPr lang="en-US" sz="3200" b="1" dirty="0" smtClean="0"/>
              <a:t> </a:t>
            </a:r>
            <a:r>
              <a:rPr lang="ru-RU" sz="3200" b="1" dirty="0" smtClean="0"/>
              <a:t>построенные на обмене данными в формате </a:t>
            </a: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</a:rPr>
              <a:t>JSON</a:t>
            </a:r>
            <a:endParaRPr lang="ru-RU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 smtClean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 smtClean="0"/>
              <a:t>JSON</a:t>
            </a:r>
            <a:r>
              <a:rPr lang="it-IT" sz="2800" dirty="0" smtClean="0"/>
              <a:t>. </a:t>
            </a:r>
            <a:r>
              <a:rPr lang="ru-RU" sz="2800" dirty="0" smtClean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 smtClean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</a:t>
            </a:r>
            <a:r>
              <a:rPr lang="en-US" sz="4800" b="1" dirty="0" smtClean="0">
                <a:solidFill>
                  <a:schemeClr val="accent6">
                    <a:lumMod val="75000"/>
                  </a:schemeClr>
                </a:solidFill>
                <a:hlinkClick r:id="rId2"/>
              </a:rPr>
              <a:t>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35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557808"/>
            <a:ext cx="12192000" cy="710952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rgbClr val="00B050"/>
                </a:solidFill>
              </a:rPr>
              <a:t>WebAPI</a:t>
            </a:r>
            <a:r>
              <a:rPr lang="ru-RU" sz="4000" b="1" dirty="0" smtClean="0">
                <a:solidFill>
                  <a:srgbClr val="002060"/>
                </a:solidFill>
              </a:rPr>
              <a:t>/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</a:rPr>
              <a:t>JSON</a:t>
            </a:r>
            <a:r>
              <a:rPr lang="en-US" sz="4000" b="1" dirty="0" smtClean="0"/>
              <a:t> </a:t>
            </a:r>
            <a:r>
              <a:rPr lang="ru-RU" sz="4000" b="1" dirty="0" smtClean="0"/>
              <a:t>Национального Банка Украины</a:t>
            </a:r>
            <a:endParaRPr lang="ru-RU" sz="4000" b="1" dirty="0">
              <a:solidFill>
                <a:srgbClr val="00B050"/>
              </a:solidFill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</a:t>
            </a:r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  <a:hlinkClick r:id="rId2"/>
              </a:rPr>
              <a:t>bank.gov.ua/ua/open-data/api-dev</a:t>
            </a:r>
            <a:endParaRPr lang="uk-UA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050" name="Picture 2" descr="https://bank.gov.ua/frontend/content/logo.png?v=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2132856"/>
            <a:ext cx="7065149" cy="1884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65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 smtClean="0"/>
              <a:t>3. </a:t>
            </a:r>
            <a:r>
              <a:rPr lang="ru-RU" sz="7200" b="1" dirty="0" smtClean="0"/>
              <a:t>Множество </a:t>
            </a:r>
            <a:r>
              <a:rPr lang="en-US" sz="7200" b="1" dirty="0"/>
              <a:t>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Set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89298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Множество / </a:t>
            </a:r>
            <a:r>
              <a:rPr lang="en-US" sz="3600" b="1" dirty="0" smtClean="0"/>
              <a:t>Set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://learn.javascript.ru/set-map</a:t>
            </a:r>
            <a:endParaRPr lang="ru-RU" sz="24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52" y="1124744"/>
            <a:ext cx="7848779" cy="45358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8400256" y="1124744"/>
            <a:ext cx="331236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Set </a:t>
            </a:r>
            <a:r>
              <a:rPr lang="en-US" sz="2200" dirty="0" smtClean="0"/>
              <a:t>– </a:t>
            </a:r>
            <a:r>
              <a:rPr lang="ru-RU" sz="2200" dirty="0" smtClean="0"/>
              <a:t>коллекция без ключей</a:t>
            </a:r>
            <a:r>
              <a:rPr lang="en-US" sz="2200" dirty="0" smtClean="0"/>
              <a:t> (</a:t>
            </a:r>
            <a:r>
              <a:rPr lang="ru-RU" sz="2200" dirty="0" smtClean="0"/>
              <a:t>создаётся при помощи ключевого слова </a:t>
            </a:r>
            <a:r>
              <a:rPr lang="en-US" sz="2200" b="1" dirty="0" smtClean="0"/>
              <a:t>new</a:t>
            </a:r>
            <a:r>
              <a:rPr lang="en-US" sz="2200" dirty="0" smtClean="0"/>
              <a:t>)</a:t>
            </a:r>
            <a:r>
              <a:rPr lang="ru-RU" sz="2200" dirty="0" smtClean="0"/>
              <a:t>, позволяет хранить любые типы данных. Элемент множества встречаться в нём не более чем один раз. Есть возможность узнать есть ли элемент во множестве (метод </a:t>
            </a:r>
            <a:r>
              <a:rPr lang="en-US" sz="2200" b="1" dirty="0" smtClean="0"/>
              <a:t>.has(…)</a:t>
            </a:r>
            <a:r>
              <a:rPr lang="ru-RU" sz="2200" dirty="0" smtClean="0"/>
              <a:t>)</a:t>
            </a:r>
            <a:r>
              <a:rPr lang="en-US" sz="2200" dirty="0" smtClean="0"/>
              <a:t>, </a:t>
            </a:r>
            <a:r>
              <a:rPr lang="ru-RU" sz="2200" dirty="0" smtClean="0"/>
              <a:t>а также узнать размер множества (свойство </a:t>
            </a:r>
            <a:r>
              <a:rPr lang="en-US" sz="2200" b="1" dirty="0" smtClean="0"/>
              <a:t>.size</a:t>
            </a:r>
            <a:r>
              <a:rPr lang="ru-RU" sz="2200" dirty="0" smtClean="0"/>
              <a:t>)</a:t>
            </a:r>
            <a:r>
              <a:rPr lang="en-US" sz="2200" dirty="0" smtClean="0"/>
              <a:t>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386398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 smtClean="0"/>
              <a:t> </a:t>
            </a:r>
            <a:r>
              <a:rPr lang="en-US" sz="2400" b="1" dirty="0" smtClean="0">
                <a:hlinkClick r:id="rId2"/>
              </a:rPr>
              <a:t>https</a:t>
            </a:r>
            <a:r>
              <a:rPr lang="en-US" sz="2400" b="1" dirty="0">
                <a:hlinkClick r:id="rId2"/>
              </a:rPr>
              <a:t>://learn.javascript.ru/set-map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7" y="1124744"/>
            <a:ext cx="12192000" cy="46269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Прямоугольник 6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Избавление от дубликатов при помощи </a:t>
            </a:r>
            <a:r>
              <a:rPr lang="en-US" sz="3600" b="1" dirty="0" smtClean="0"/>
              <a:t>Set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0037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/>
              <a:t>4. </a:t>
            </a:r>
            <a:r>
              <a:rPr lang="ru-RU" sz="6000" b="1" dirty="0" smtClean="0"/>
              <a:t>Ассоциативный массив с ключами </a:t>
            </a:r>
          </a:p>
          <a:p>
            <a:pPr algn="ctr"/>
            <a:r>
              <a:rPr lang="ru-RU" sz="6000" b="1" dirty="0" smtClean="0"/>
              <a:t>произвольного типа (</a:t>
            </a:r>
            <a:r>
              <a:rPr lang="en-US" sz="6000" b="1" dirty="0" smtClean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en-US" sz="6000" b="1" dirty="0" smtClean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05707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26074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smtClean="0"/>
              <a:t>Словарь / </a:t>
            </a:r>
            <a:r>
              <a:rPr lang="en-US" sz="3600" b="1" dirty="0" smtClean="0"/>
              <a:t>Map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</a:t>
            </a:r>
            <a:r>
              <a:rPr lang="en-US" sz="2400" b="1" dirty="0">
                <a:hlinkClick r:id="rId2"/>
              </a:rPr>
              <a:t> https://learn.javascript.ru/map-set</a:t>
            </a:r>
            <a:endParaRPr lang="ru-RU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7572164" y="1097694"/>
            <a:ext cx="396044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 smtClean="0"/>
              <a:t>Как и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коллекция </a:t>
            </a:r>
            <a:r>
              <a:rPr lang="en-US" sz="2300" b="1" dirty="0" smtClean="0"/>
              <a:t>Map</a:t>
            </a:r>
            <a:r>
              <a:rPr lang="en-US" sz="2300" dirty="0" smtClean="0"/>
              <a:t> – </a:t>
            </a:r>
            <a:r>
              <a:rPr lang="ru-RU" sz="2300" dirty="0" smtClean="0"/>
              <a:t>ассоциативный массив, но ключами к нему могут выступать любые типы данных, и в отличии от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они не будут приведены к строке. Также в отличии от </a:t>
            </a:r>
            <a:r>
              <a:rPr lang="en-US" sz="2300" b="1" dirty="0" smtClean="0"/>
              <a:t>object</a:t>
            </a:r>
            <a:r>
              <a:rPr lang="en-US" sz="2300" dirty="0" smtClean="0"/>
              <a:t> </a:t>
            </a:r>
            <a:r>
              <a:rPr lang="ru-RU" sz="2300" dirty="0" smtClean="0"/>
              <a:t>в </a:t>
            </a:r>
            <a:r>
              <a:rPr lang="en-US" sz="2300" b="1" dirty="0" smtClean="0"/>
              <a:t>Map</a:t>
            </a:r>
            <a:r>
              <a:rPr lang="en-US" sz="2300" dirty="0" smtClean="0"/>
              <a:t> </a:t>
            </a:r>
            <a:r>
              <a:rPr lang="ru-RU" sz="2300" dirty="0" smtClean="0"/>
              <a:t>есть понятие длинны, и она доступна через свойство </a:t>
            </a:r>
            <a:r>
              <a:rPr lang="en-US" sz="2300" b="1" dirty="0" smtClean="0"/>
              <a:t>.size </a:t>
            </a:r>
            <a:r>
              <a:rPr lang="ru-RU" sz="2300" i="1" dirty="0" smtClean="0"/>
              <a:t>Основная польза </a:t>
            </a:r>
            <a:r>
              <a:rPr lang="en-US" sz="2300" i="1" dirty="0" smtClean="0"/>
              <a:t>Map</a:t>
            </a:r>
            <a:r>
              <a:rPr lang="ru-RU" sz="2300" i="1" dirty="0" smtClean="0"/>
              <a:t>, в том, что ключами могут выступать объекты</a:t>
            </a:r>
            <a:r>
              <a:rPr lang="ru-RU" sz="2300" dirty="0" smtClean="0"/>
              <a:t>.</a:t>
            </a:r>
            <a:endParaRPr lang="ru-RU" sz="23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440" y="1052736"/>
            <a:ext cx="5977371" cy="4783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346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К следующему занятию будет полезно почитать о…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31240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174064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Коллекци</a:t>
            </a:r>
            <a:r>
              <a:rPr lang="ru-RU" sz="4000" b="1" dirty="0"/>
              <a:t>и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014588" y="1222653"/>
            <a:ext cx="584205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/>
              <a:t>Коллекциями</a:t>
            </a:r>
            <a:r>
              <a:rPr lang="ru-RU" sz="2800" dirty="0" smtClean="0"/>
              <a:t> в языках программирования называют структуры данных предназначенные для </a:t>
            </a:r>
            <a:r>
              <a:rPr lang="ru-RU" sz="2800" b="1" dirty="0" smtClean="0"/>
              <a:t>хранения множества значений</a:t>
            </a:r>
            <a:r>
              <a:rPr lang="ru-RU" sz="2800" dirty="0" smtClean="0"/>
              <a:t>. Коллекции</a:t>
            </a:r>
            <a:r>
              <a:rPr lang="en-US" sz="2800" dirty="0" smtClean="0"/>
              <a:t> </a:t>
            </a:r>
            <a:r>
              <a:rPr lang="ru-RU" sz="2800" dirty="0" smtClean="0"/>
              <a:t>в </a:t>
            </a:r>
            <a:r>
              <a:rPr lang="it-IT" sz="2800" dirty="0" smtClean="0"/>
              <a:t>JavaScript</a:t>
            </a:r>
            <a:r>
              <a:rPr lang="ru-RU" sz="2800" dirty="0" smtClean="0"/>
              <a:t> можно разделить на те которые хранят пары </a:t>
            </a:r>
            <a:r>
              <a:rPr lang="ru-RU" sz="2800" b="1" dirty="0" smtClean="0"/>
              <a:t>ключ</a:t>
            </a:r>
            <a:r>
              <a:rPr lang="en-US" sz="2800" b="1" dirty="0" smtClean="0"/>
              <a:t>=&gt;</a:t>
            </a:r>
            <a:r>
              <a:rPr lang="ru-RU" sz="2800" b="1" dirty="0" smtClean="0"/>
              <a:t>значение </a:t>
            </a:r>
            <a:r>
              <a:rPr lang="ru-RU" sz="2800" dirty="0" smtClean="0"/>
              <a:t> (массив </a:t>
            </a:r>
            <a:r>
              <a:rPr lang="en-US" sz="2800" b="1" i="1" dirty="0" smtClean="0"/>
              <a:t>Array</a:t>
            </a:r>
            <a:r>
              <a:rPr lang="ru-RU" sz="2800" i="1" dirty="0" smtClean="0"/>
              <a:t>, ассоциативные массивы </a:t>
            </a:r>
            <a:r>
              <a:rPr lang="en-US" sz="2800" b="1" i="1" dirty="0" smtClean="0"/>
              <a:t>Object</a:t>
            </a:r>
            <a:r>
              <a:rPr lang="ru-RU" sz="2800" i="1" dirty="0"/>
              <a:t> </a:t>
            </a:r>
            <a:r>
              <a:rPr lang="ru-RU" sz="2800" i="1" dirty="0" smtClean="0"/>
              <a:t>и</a:t>
            </a:r>
            <a:r>
              <a:rPr lang="en-US" sz="2800" i="1" dirty="0" smtClean="0"/>
              <a:t> </a:t>
            </a:r>
            <a:r>
              <a:rPr lang="en-US" sz="2800" b="1" i="1" dirty="0" smtClean="0"/>
              <a:t>Map</a:t>
            </a:r>
            <a:r>
              <a:rPr lang="ru-RU" sz="2800" dirty="0" smtClean="0"/>
              <a:t>)</a:t>
            </a:r>
            <a:r>
              <a:rPr lang="en-US" sz="2800" dirty="0" smtClean="0"/>
              <a:t> </a:t>
            </a:r>
            <a:r>
              <a:rPr lang="ru-RU" sz="2800" dirty="0" smtClean="0"/>
              <a:t>и просто хранящие значения</a:t>
            </a:r>
            <a:r>
              <a:rPr lang="en-US" sz="2800" dirty="0" smtClean="0"/>
              <a:t> </a:t>
            </a:r>
            <a:r>
              <a:rPr lang="ru-RU" sz="2800" dirty="0" smtClean="0"/>
              <a:t>без индексации (</a:t>
            </a:r>
            <a:r>
              <a:rPr lang="ru-RU" sz="2800" i="1" dirty="0" smtClean="0"/>
              <a:t>множество – </a:t>
            </a:r>
            <a:r>
              <a:rPr lang="en-US" sz="2800" b="1" i="1" dirty="0" smtClean="0"/>
              <a:t>Set</a:t>
            </a:r>
            <a:r>
              <a:rPr lang="ru-RU" sz="2800" dirty="0" smtClean="0"/>
              <a:t>).</a:t>
            </a:r>
            <a:endParaRPr lang="ru-RU" sz="2800" i="1" dirty="0"/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00" y="1315592"/>
            <a:ext cx="6024088" cy="441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51384" y="2780928"/>
            <a:ext cx="111030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ru-RU" sz="3600" dirty="0" smtClean="0"/>
              <a:t> </a:t>
            </a:r>
            <a:r>
              <a:rPr lang="ru-RU" sz="3600" b="1" dirty="0" smtClean="0"/>
              <a:t>Циклы</a:t>
            </a:r>
            <a:r>
              <a:rPr lang="ru-RU" sz="3600" dirty="0" smtClean="0"/>
              <a:t> в </a:t>
            </a:r>
            <a:r>
              <a:rPr lang="en-US" sz="3600" dirty="0" smtClean="0"/>
              <a:t>JavaScript: </a:t>
            </a:r>
            <a:r>
              <a:rPr lang="en-US" sz="3600" b="1" dirty="0" smtClean="0">
                <a:solidFill>
                  <a:schemeClr val="accent6">
                    <a:lumMod val="75000"/>
                  </a:schemeClr>
                </a:solidFill>
              </a:rPr>
              <a:t>while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7030A0"/>
                </a:solidFill>
              </a:rPr>
              <a:t>do/while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00B050"/>
                </a:solidFill>
              </a:rPr>
              <a:t>for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C00000"/>
                </a:solidFill>
              </a:rPr>
              <a:t>for-of</a:t>
            </a:r>
            <a:r>
              <a:rPr lang="en-US" sz="3600" b="1" dirty="0" smtClean="0"/>
              <a:t>, </a:t>
            </a:r>
            <a:r>
              <a:rPr lang="en-US" sz="3600" b="1" dirty="0" smtClean="0">
                <a:solidFill>
                  <a:srgbClr val="00B0F0"/>
                </a:solidFill>
              </a:rPr>
              <a:t>for-in</a:t>
            </a:r>
            <a:r>
              <a:rPr lang="ru-RU" sz="3600" dirty="0" smtClean="0"/>
              <a:t>;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ru-RU" sz="3600" dirty="0" smtClean="0"/>
          </a:p>
          <a:p>
            <a:pPr marL="514350" indent="-514350">
              <a:buAutoNum type="arabicPeriod"/>
            </a:pPr>
            <a:r>
              <a:rPr lang="ru-RU" sz="3600" dirty="0" smtClean="0"/>
              <a:t> </a:t>
            </a:r>
            <a:r>
              <a:rPr lang="ru-RU" sz="3600" b="1" dirty="0" smtClean="0"/>
              <a:t>Операторы</a:t>
            </a:r>
            <a:r>
              <a:rPr lang="ru-RU" sz="3600" dirty="0" smtClean="0"/>
              <a:t> </a:t>
            </a:r>
            <a:r>
              <a:rPr lang="en-US" sz="3600" b="1" dirty="0" smtClean="0">
                <a:solidFill>
                  <a:srgbClr val="FF0000"/>
                </a:solidFill>
              </a:rPr>
              <a:t>break</a:t>
            </a:r>
            <a:r>
              <a:rPr lang="ru-RU" sz="3600" dirty="0" smtClean="0"/>
              <a:t> и </a:t>
            </a:r>
            <a:r>
              <a:rPr lang="en-US" sz="3600" b="1" dirty="0" smtClean="0">
                <a:solidFill>
                  <a:srgbClr val="0070C0"/>
                </a:solidFill>
              </a:rPr>
              <a:t>continue</a:t>
            </a:r>
            <a:r>
              <a:rPr lang="ru-RU" sz="3600" dirty="0" smtClean="0"/>
              <a:t>;</a:t>
            </a:r>
            <a:endParaRPr lang="en-US" sz="36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484734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 smtClean="0"/>
              <a:t>К следующему занятию…</a:t>
            </a:r>
            <a:endParaRPr lang="ru-RU" sz="4400" b="1" dirty="0"/>
          </a:p>
        </p:txBody>
      </p:sp>
    </p:spTree>
    <p:extLst>
      <p:ext uri="{BB962C8B-B14F-4D97-AF65-F5344CB8AC3E}">
        <p14:creationId xmlns:p14="http://schemas.microsoft.com/office/powerpoint/2010/main" val="26648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4"/>
          <p:cNvSpPr>
            <a:spLocks noGrp="1"/>
          </p:cNvSpPr>
          <p:nvPr>
            <p:ph type="title"/>
          </p:nvPr>
        </p:nvSpPr>
        <p:spPr>
          <a:xfrm>
            <a:off x="0" y="300966"/>
            <a:ext cx="12192000" cy="633594"/>
          </a:xfrm>
        </p:spPr>
        <p:txBody>
          <a:bodyPr>
            <a:normAutofit fontScale="90000"/>
          </a:bodyPr>
          <a:lstStyle/>
          <a:p>
            <a:r>
              <a:rPr lang="ru-RU" sz="3600" b="1" dirty="0" smtClean="0"/>
              <a:t>Узнайте как работает </a:t>
            </a:r>
            <a:r>
              <a:rPr lang="ru-RU" sz="3600" b="1" dirty="0" smtClean="0">
                <a:solidFill>
                  <a:srgbClr val="00B050"/>
                </a:solidFill>
              </a:rPr>
              <a:t>Алгоритм </a:t>
            </a:r>
            <a:r>
              <a:rPr lang="ru-RU" sz="3600" b="1" dirty="0">
                <a:solidFill>
                  <a:srgbClr val="00B050"/>
                </a:solidFill>
              </a:rPr>
              <a:t>Луна</a:t>
            </a:r>
            <a:endParaRPr lang="uk-UA" sz="3600" b="1" dirty="0">
              <a:solidFill>
                <a:srgbClr val="00B050"/>
              </a:solidFill>
            </a:endParaRPr>
          </a:p>
        </p:txBody>
      </p:sp>
      <p:sp>
        <p:nvSpPr>
          <p:cNvPr id="6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0" y="5919663"/>
            <a:ext cx="1219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hlinkClick r:id="rId2"/>
              </a:rPr>
              <a:t>https://uk.wikipedia.org/wiki/</a:t>
            </a:r>
            <a:r>
              <a:rPr lang="ru-RU" sz="2400" b="1" dirty="0" err="1">
                <a:hlinkClick r:id="rId2"/>
              </a:rPr>
              <a:t>Алгоритм_Луна</a:t>
            </a:r>
            <a:endParaRPr lang="ru-RU" sz="2400" b="1" dirty="0"/>
          </a:p>
        </p:txBody>
      </p:sp>
      <p:pic>
        <p:nvPicPr>
          <p:cNvPr id="1026" name="Picture 2" descr="http://rewards.mastercard.ua/uploads/picture/pK4EUgwiN3yd5GnL6qp8_1678/master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1258442"/>
            <a:ext cx="3936132" cy="253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355145" y="4304805"/>
            <a:ext cx="81436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i="1" dirty="0"/>
              <a:t>Алгоритм Луна проверяет контрольную сумму числа, </a:t>
            </a:r>
            <a:r>
              <a:rPr lang="ru-RU" sz="2800" i="1" dirty="0" smtClean="0"/>
              <a:t>применяется </a:t>
            </a:r>
            <a:r>
              <a:rPr lang="ru-RU" sz="2800" i="1" dirty="0"/>
              <a:t>для проверки корректности номера банковских карт</a:t>
            </a:r>
            <a:r>
              <a:rPr lang="ru-RU" sz="2800" i="1" dirty="0" smtClean="0"/>
              <a:t>.</a:t>
            </a:r>
            <a:endParaRPr lang="ru-RU" sz="2800" i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936432" y="1556792"/>
            <a:ext cx="4848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600" i="1" dirty="0" smtClean="0"/>
              <a:t>4916 5526 5398 1949</a:t>
            </a:r>
          </a:p>
          <a:p>
            <a:endParaRPr lang="pt-BR" sz="3600" i="1" dirty="0"/>
          </a:p>
          <a:p>
            <a:r>
              <a:rPr lang="pt-BR" sz="3600" i="1" dirty="0" smtClean="0"/>
              <a:t>5357 6872 3409 1447</a:t>
            </a:r>
            <a:endParaRPr lang="pt-BR" sz="3600" i="1" dirty="0"/>
          </a:p>
        </p:txBody>
      </p:sp>
      <p:pic>
        <p:nvPicPr>
          <p:cNvPr id="5" name="Picture 2" descr="Ð ÐµÐ·ÑÐ»ÑÑÐ°Ñ Ð¿Ð¾ÑÑÐºÑ Ð·Ð¾Ð±ÑÐ°Ð¶ÐµÐ½Ñ Ð·Ð° Ð·Ð°Ð¿Ð¸ÑÐ¾Ð¼ &quot;visa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1641920"/>
            <a:ext cx="1292895" cy="42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ÐÐ¾Ð²âÑÐ·Ð°Ð½Ðµ Ð·Ð¾Ð±ÑÐ°Ð¶ÐµÐ½Ð½Ñ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2498452"/>
            <a:ext cx="1389083" cy="1002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7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</a:t>
            </a:r>
            <a:r>
              <a:rPr lang="ru-RU" sz="6000" b="1" dirty="0" smtClean="0"/>
              <a:t>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548512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6458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</a:t>
            </a:r>
            <a:r>
              <a:rPr lang="ru-RU" sz="4000" b="1" dirty="0" smtClean="0">
                <a:latin typeface="+mn-lt"/>
              </a:rPr>
              <a:t>задание</a:t>
            </a:r>
            <a:r>
              <a:rPr lang="en-US" sz="4000" b="1" dirty="0" smtClean="0">
                <a:latin typeface="+mn-lt"/>
              </a:rPr>
              <a:t> </a:t>
            </a:r>
            <a:r>
              <a:rPr lang="en-US" sz="4000" b="1" dirty="0" smtClean="0">
                <a:solidFill>
                  <a:srgbClr val="00B050"/>
                </a:solidFill>
                <a:latin typeface="+mn-lt"/>
              </a:rPr>
              <a:t>#B.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793219" y="1196752"/>
            <a:ext cx="5991414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/>
              <a:t>«Азбука пилотов» (или </a:t>
            </a:r>
            <a:r>
              <a:rPr lang="ru-RU" sz="2000" dirty="0"/>
              <a:t>официально </a:t>
            </a:r>
            <a:r>
              <a:rPr lang="ru-RU" sz="2000" b="1" dirty="0"/>
              <a:t>фонетический алфавит </a:t>
            </a:r>
            <a:r>
              <a:rPr lang="ru-RU" sz="2000" b="1" dirty="0" smtClean="0"/>
              <a:t>ИКАО</a:t>
            </a:r>
            <a:r>
              <a:rPr lang="ru-RU" sz="2000" dirty="0"/>
              <a:t>) - </a:t>
            </a:r>
            <a:r>
              <a:rPr lang="ru-RU" sz="2000" dirty="0" smtClean="0"/>
              <a:t>стандартизированный способ </a:t>
            </a:r>
            <a:r>
              <a:rPr lang="ru-RU" sz="2000" dirty="0"/>
              <a:t>прочтения букв </a:t>
            </a:r>
            <a:r>
              <a:rPr lang="ru-RU" sz="2000" dirty="0" smtClean="0"/>
              <a:t>алфавита английского языка в авиации. Каждая буква кодируется словом, которое при плохой связи позволяет с высокой вероятность</a:t>
            </a:r>
            <a:r>
              <a:rPr lang="ru-RU" sz="2000" dirty="0"/>
              <a:t>ю</a:t>
            </a:r>
            <a:r>
              <a:rPr lang="ru-RU" sz="2000" dirty="0" smtClean="0"/>
              <a:t> </a:t>
            </a:r>
            <a:r>
              <a:rPr lang="ru-RU" sz="2000" dirty="0"/>
              <a:t>р</a:t>
            </a:r>
            <a:r>
              <a:rPr lang="ru-RU" sz="2000" dirty="0" smtClean="0"/>
              <a:t>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 smtClean="0"/>
              <a:t>Например:</a:t>
            </a:r>
            <a:r>
              <a:rPr lang="ru-RU" sz="2000" dirty="0" smtClean="0"/>
              <a:t> пользователь вводит </a:t>
            </a:r>
            <a:r>
              <a:rPr lang="en-US" sz="2000" b="1" dirty="0" smtClean="0">
                <a:solidFill>
                  <a:srgbClr val="00B050"/>
                </a:solidFill>
              </a:rPr>
              <a:t>6-</a:t>
            </a:r>
            <a:r>
              <a:rPr lang="ru-RU" sz="2000" b="1" dirty="0" smtClean="0">
                <a:solidFill>
                  <a:srgbClr val="00B050"/>
                </a:solidFill>
              </a:rPr>
              <a:t>символьную</a:t>
            </a:r>
            <a:r>
              <a:rPr lang="ru-RU" sz="2000" dirty="0" smtClean="0"/>
              <a:t>  комбинацию (</a:t>
            </a:r>
            <a:r>
              <a:rPr lang="ru-RU" sz="2000" b="1" dirty="0" smtClean="0"/>
              <a:t>например</a:t>
            </a:r>
            <a:r>
              <a:rPr lang="ru-RU" sz="2000" dirty="0" smtClean="0"/>
              <a:t>: </a:t>
            </a:r>
            <a:r>
              <a:rPr lang="en-US" sz="2000" b="1" dirty="0" smtClean="0">
                <a:solidFill>
                  <a:srgbClr val="0070C0"/>
                </a:solidFill>
              </a:rPr>
              <a:t>KL138</a:t>
            </a:r>
            <a:r>
              <a:rPr lang="ru-RU" sz="2000" b="1" dirty="0" smtClean="0">
                <a:solidFill>
                  <a:srgbClr val="0070C0"/>
                </a:solidFill>
              </a:rPr>
              <a:t>6)</a:t>
            </a:r>
            <a:r>
              <a:rPr lang="ru-RU" sz="2000" dirty="0" smtClean="0"/>
              <a:t>,</a:t>
            </a:r>
            <a:r>
              <a:rPr lang="en-US" sz="2000" b="1" dirty="0" smtClean="0"/>
              <a:t> </a:t>
            </a:r>
            <a:r>
              <a:rPr lang="ru-RU" sz="2000" dirty="0" smtClean="0"/>
              <a:t>а скрипт выдает «расшифровку» в соответствии с алфавитом (</a:t>
            </a:r>
            <a:r>
              <a:rPr lang="ru-RU" sz="2000" b="1" dirty="0" smtClean="0"/>
              <a:t>например</a:t>
            </a:r>
            <a:r>
              <a:rPr lang="ru-RU" sz="2000" dirty="0" smtClean="0"/>
              <a:t>: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Six Eight Six</a:t>
            </a:r>
            <a:r>
              <a:rPr lang="ru-RU" sz="2000" b="1" dirty="0" smtClean="0">
                <a:solidFill>
                  <a:schemeClr val="accent6">
                    <a:lumMod val="75000"/>
                  </a:schemeClr>
                </a:solidFill>
              </a:rPr>
              <a:t>)</a:t>
            </a:r>
            <a:r>
              <a:rPr lang="ru-RU" sz="2000" dirty="0" smtClean="0"/>
              <a:t>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59" y="1067484"/>
            <a:ext cx="5457859" cy="545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69776"/>
            <a:ext cx="12192000" cy="710952"/>
          </a:xfrm>
        </p:spPr>
        <p:txBody>
          <a:bodyPr>
            <a:normAutofit/>
          </a:bodyPr>
          <a:lstStyle/>
          <a:p>
            <a:r>
              <a:rPr lang="ru-RU" sz="4000" b="1" dirty="0"/>
              <a:t>Домашнее задание </a:t>
            </a:r>
            <a:r>
              <a:rPr lang="en-US" sz="4000" b="1" dirty="0">
                <a:solidFill>
                  <a:srgbClr val="00B050"/>
                </a:solidFill>
              </a:rPr>
              <a:t>#</a:t>
            </a:r>
            <a:r>
              <a:rPr lang="en-US" sz="4000" b="1" dirty="0" smtClean="0">
                <a:solidFill>
                  <a:srgbClr val="00B050"/>
                </a:solidFill>
              </a:rPr>
              <a:t>B.2</a:t>
            </a:r>
            <a:endParaRPr lang="ru-RU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43872" y="1310858"/>
            <a:ext cx="65527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smtClean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3200" dirty="0" smtClean="0"/>
              <a:t> (</a:t>
            </a:r>
            <a:r>
              <a:rPr lang="ru-RU" sz="3200" dirty="0" smtClean="0"/>
              <a:t>включительно</a:t>
            </a:r>
            <a:r>
              <a:rPr lang="en-US" sz="3200" dirty="0" smtClean="0"/>
              <a:t>)</a:t>
            </a:r>
            <a:r>
              <a:rPr lang="ru-RU" sz="3200" dirty="0" smtClean="0"/>
              <a:t>. Например </a:t>
            </a:r>
            <a:r>
              <a:rPr lang="ru-RU" sz="3200" b="1" dirty="0" smtClean="0">
                <a:solidFill>
                  <a:srgbClr val="0070C0"/>
                </a:solidFill>
              </a:rPr>
              <a:t>643</a:t>
            </a:r>
            <a:r>
              <a:rPr lang="ru-RU" sz="3200" dirty="0" smtClean="0"/>
              <a:t> =</a:t>
            </a:r>
            <a:r>
              <a:rPr lang="en-US" sz="3200" dirty="0" smtClean="0"/>
              <a:t>&gt; </a:t>
            </a:r>
            <a:r>
              <a:rPr lang="ru-RU" sz="3200" dirty="0" smtClean="0"/>
              <a:t>«</a:t>
            </a:r>
            <a:r>
              <a:rPr lang="ru-RU" sz="3200" b="1" dirty="0" smtClean="0">
                <a:solidFill>
                  <a:srgbClr val="00B050"/>
                </a:solidFill>
              </a:rPr>
              <a:t>шестьсот сорок три</a:t>
            </a:r>
            <a:r>
              <a:rPr lang="en-US" sz="3200" b="1" dirty="0" smtClean="0">
                <a:solidFill>
                  <a:srgbClr val="00B050"/>
                </a:solidFill>
              </a:rPr>
              <a:t> </a:t>
            </a:r>
            <a:r>
              <a:rPr lang="ru-RU" sz="3200" b="1" dirty="0" smtClean="0">
                <a:solidFill>
                  <a:srgbClr val="00B050"/>
                </a:solidFill>
              </a:rPr>
              <a:t>гривны</a:t>
            </a:r>
            <a:r>
              <a:rPr lang="ru-RU" sz="3200" dirty="0" smtClean="0"/>
              <a:t>»  </a:t>
            </a:r>
            <a:r>
              <a:rPr lang="ru-RU" sz="3200" i="1" dirty="0" smtClean="0"/>
              <a:t>(не забывая добавлять </a:t>
            </a:r>
            <a:r>
              <a:rPr lang="ru-RU" sz="3200" i="1" dirty="0"/>
              <a:t>слово </a:t>
            </a:r>
            <a:r>
              <a:rPr lang="ru-RU" sz="3200" b="1" i="1" dirty="0"/>
              <a:t>гривен</a:t>
            </a:r>
            <a:r>
              <a:rPr lang="ru-RU" sz="3200" i="1" dirty="0"/>
              <a:t>, </a:t>
            </a:r>
            <a:r>
              <a:rPr lang="ru-RU" sz="3200" b="1" i="1" dirty="0"/>
              <a:t>гривна</a:t>
            </a:r>
            <a:r>
              <a:rPr lang="ru-RU" sz="3200" i="1" dirty="0"/>
              <a:t> и т.д. в зависимости от необходимого </a:t>
            </a:r>
            <a:r>
              <a:rPr lang="ru-RU" sz="3200" i="1" dirty="0" smtClean="0"/>
              <a:t>склонения).</a:t>
            </a:r>
            <a:endParaRPr lang="ru-RU" sz="3200" i="1" dirty="0"/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124743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Коллекции в </a:t>
            </a:r>
            <a:r>
              <a:rPr lang="en-US" sz="4000" b="1" dirty="0" smtClean="0"/>
              <a:t>JavaScript</a:t>
            </a:r>
            <a:endParaRPr lang="ru-RU" sz="4000" b="1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 smtClean="0"/>
              <a:t>Массивы (с числовыми индексами) </a:t>
            </a:r>
            <a:r>
              <a:rPr lang="en-US" sz="2800" b="1" dirty="0" smtClean="0"/>
              <a:t>				| </a:t>
            </a:r>
            <a:r>
              <a:rPr lang="en-US" sz="2800" b="1" dirty="0" smtClean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Ассоциативные массивы (со строковыми индексами) </a:t>
            </a:r>
            <a:r>
              <a:rPr lang="en-US" sz="2800" b="1" dirty="0" smtClean="0"/>
              <a:t>	| </a:t>
            </a:r>
            <a:r>
              <a:rPr lang="en-US" sz="2800" b="1" dirty="0" smtClean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Словари (с ключом произвольного типа)</a:t>
            </a:r>
            <a:r>
              <a:rPr lang="en-US" sz="2800" b="1" dirty="0" smtClean="0"/>
              <a:t>		</a:t>
            </a:r>
            <a:r>
              <a:rPr lang="ru-RU" sz="2800" b="1" dirty="0" smtClean="0"/>
              <a:t>	</a:t>
            </a:r>
            <a:r>
              <a:rPr lang="en-US" sz="2800" b="1" dirty="0" smtClean="0"/>
              <a:t>|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Map</a:t>
            </a:r>
          </a:p>
          <a:p>
            <a:pPr marL="514350" indent="-514350">
              <a:buAutoNum type="arabicPeriod"/>
            </a:pPr>
            <a:r>
              <a:rPr lang="ru-RU" sz="2800" b="1" dirty="0" smtClean="0"/>
              <a:t>Множество (без ключей, элементы не повторяются)</a:t>
            </a:r>
            <a:r>
              <a:rPr lang="en-US" sz="2800" b="1" dirty="0" smtClean="0"/>
              <a:t>	| </a:t>
            </a:r>
            <a:r>
              <a:rPr lang="en-US" sz="2800" b="1" dirty="0" smtClean="0">
                <a:solidFill>
                  <a:srgbClr val="7030A0"/>
                </a:solidFill>
              </a:rPr>
              <a:t>Set</a:t>
            </a:r>
            <a:endParaRPr lang="ru-RU" sz="2800" b="1" dirty="0">
              <a:solidFill>
                <a:srgbClr val="7030A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 smtClean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 smtClean="0"/>
              <a:t>словари</a:t>
            </a:r>
            <a:r>
              <a:rPr lang="ru-RU" sz="2400" i="1" dirty="0" smtClean="0"/>
              <a:t>…</a:t>
            </a:r>
            <a:endParaRPr lang="ru-RU" sz="24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 smtClean="0"/>
              <a:t>Тип данных всех коллекций – </a:t>
            </a:r>
            <a:r>
              <a:rPr lang="en-US" sz="2400" b="1" i="1" dirty="0" smtClean="0">
                <a:solidFill>
                  <a:srgbClr val="0070C0"/>
                </a:solidFill>
              </a:rPr>
              <a:t>object</a:t>
            </a:r>
            <a:r>
              <a:rPr lang="en-US" sz="2400" i="1" dirty="0" smtClean="0"/>
              <a:t>, </a:t>
            </a:r>
            <a:r>
              <a:rPr lang="ru-RU" sz="2400" i="1" dirty="0" smtClean="0"/>
              <a:t>все они построение на базе объектов.</a:t>
            </a:r>
            <a:endParaRPr lang="ru-RU" sz="2400" i="1" dirty="0"/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 smtClean="0"/>
              <a:t>1. Массив </a:t>
            </a:r>
            <a:r>
              <a:rPr lang="en-US" sz="7200" b="1" dirty="0" smtClean="0"/>
              <a:t> (</a:t>
            </a:r>
            <a:r>
              <a:rPr lang="en-US" sz="7200" b="1" dirty="0" smtClean="0">
                <a:solidFill>
                  <a:schemeClr val="accent6">
                    <a:lumMod val="75000"/>
                  </a:schemeClr>
                </a:solidFill>
              </a:rPr>
              <a:t>Array</a:t>
            </a:r>
            <a:r>
              <a:rPr lang="en-US" sz="7200" b="1" dirty="0" smtClean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/>
              <a:t>Массив / </a:t>
            </a:r>
            <a:r>
              <a:rPr lang="en-US" sz="3200" b="1" dirty="0" smtClean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Массив</a:t>
            </a:r>
            <a:r>
              <a:rPr lang="ru-RU" dirty="0" smtClean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Базовые действия с массивом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/>
              <a:t>Полезные методы массива</a:t>
            </a:r>
            <a:endParaRPr lang="ru-RU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 smtClean="0"/>
              <a:t>Псевдомассивы</a:t>
            </a:r>
            <a:r>
              <a:rPr lang="ru-RU" sz="3600" b="1" dirty="0" smtClean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 smtClean="0"/>
              <a:t>Псевдомассивами</a:t>
            </a:r>
            <a:r>
              <a:rPr lang="ru-RU" sz="2100" dirty="0" smtClean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 smtClean="0"/>
              <a:t>[…]</a:t>
            </a:r>
            <a:r>
              <a:rPr lang="ru-RU" sz="2100" dirty="0" smtClean="0"/>
              <a:t>,</a:t>
            </a:r>
            <a:r>
              <a:rPr lang="en-US" sz="2100" dirty="0" smtClean="0"/>
              <a:t> </a:t>
            </a:r>
            <a:r>
              <a:rPr lang="ru-RU" sz="2100" dirty="0" smtClean="0"/>
              <a:t>а также возможность узнать количество элементов (</a:t>
            </a:r>
            <a:r>
              <a:rPr lang="en-US" sz="2100" b="1" dirty="0" smtClean="0"/>
              <a:t>.length</a:t>
            </a:r>
            <a:r>
              <a:rPr lang="ru-RU" sz="2100" dirty="0" smtClean="0"/>
              <a:t>)</a:t>
            </a:r>
            <a:r>
              <a:rPr lang="en-US" sz="2100" dirty="0" smtClean="0"/>
              <a:t>,</a:t>
            </a:r>
            <a:r>
              <a:rPr lang="ru-RU" sz="2100" dirty="0" smtClean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  <a:endParaRPr lang="ru-RU" sz="2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4971</TotalTime>
  <Words>1094</Words>
  <Application>Microsoft Office PowerPoint</Application>
  <PresentationFormat>Широкоэкранный</PresentationFormat>
  <Paragraphs>107</Paragraphs>
  <Slides>34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34</vt:i4>
      </vt:variant>
    </vt:vector>
  </HeadingPairs>
  <TitlesOfParts>
    <vt:vector size="38" baseType="lpstr">
      <vt:lpstr>Arial</vt:lpstr>
      <vt:lpstr>Calibri</vt:lpstr>
      <vt:lpstr>Segoe UI Semibold</vt:lpstr>
      <vt:lpstr>Тема Office</vt:lpstr>
      <vt:lpstr>Презентация PowerPoint</vt:lpstr>
      <vt:lpstr>Презентация PowerPoint</vt:lpstr>
      <vt:lpstr>Коллекции</vt:lpstr>
      <vt:lpstr>Коллекции в JavaScript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JSON (JavaScript Object Notation)</vt:lpstr>
      <vt:lpstr>WebAPI построенные на обмене данными в формате JSON</vt:lpstr>
      <vt:lpstr>WebAPI/JSON Национального Банка Украины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Узнайте как работает Алгоритм Луна</vt:lpstr>
      <vt:lpstr>Презентация PowerPoint</vt:lpstr>
      <vt:lpstr>Домашнее задание #B.1</vt:lpstr>
      <vt:lpstr>Домашнее задание #B.2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Вступление</dc:title>
  <dc:creator>user</dc:creator>
  <cp:lastModifiedBy>Anatoliy Kigel</cp:lastModifiedBy>
  <cp:revision>777</cp:revision>
  <dcterms:created xsi:type="dcterms:W3CDTF">2014-11-20T09:08:59Z</dcterms:created>
  <dcterms:modified xsi:type="dcterms:W3CDTF">2020-10-09T08:32:20Z</dcterms:modified>
</cp:coreProperties>
</file>

<file path=docProps/thumbnail.jpeg>
</file>